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76" r:id="rId2"/>
    <p:sldMasterId id="2147483888" r:id="rId3"/>
    <p:sldMasterId id="2147483896" r:id="rId4"/>
  </p:sldMasterIdLst>
  <p:notesMasterIdLst>
    <p:notesMasterId r:id="rId26"/>
  </p:notesMasterIdLst>
  <p:sldIdLst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88" autoAdjust="0"/>
  </p:normalViewPr>
  <p:slideViewPr>
    <p:cSldViewPr>
      <p:cViewPr>
        <p:scale>
          <a:sx n="74" d="100"/>
          <a:sy n="74" d="100"/>
        </p:scale>
        <p:origin x="-10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9F7B33F-B2AF-4558-9F9A-80D571D7C5F6}" type="datetimeFigureOut">
              <a:rPr lang="it-IT"/>
              <a:pPr>
                <a:defRPr/>
              </a:pPr>
              <a:t>28/01/2014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A69776C-BA79-4DEA-932C-B358715495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r>
              <a:rPr lang="it-IT" noProof="0" smtClean="0">
                <a:sym typeface="Gill Sans" charset="0"/>
              </a:rPr>
              <a:t>Fare clic sull'icona per inserire un'immagine</a:t>
            </a:r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it-IT" noProof="0" smtClean="0">
                <a:sym typeface="Gill Sans" charset="0"/>
              </a:rPr>
              <a:t>Fare clic sull'icona per inserire un'immagine</a:t>
            </a:r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611938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Autore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i="1" dirty="0" err="1">
                <a:latin typeface="Arial" charset="0"/>
                <a:ea typeface="Arial" charset="0"/>
                <a:cs typeface="Arial" charset="0"/>
              </a:rPr>
              <a:t>Titolo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2012</a:t>
            </a:r>
          </a:p>
        </p:txBody>
      </p:sp>
      <p:pic>
        <p:nvPicPr>
          <p:cNvPr id="1027" name="Picture 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92863" y="5946775"/>
            <a:ext cx="27511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6" r:id="rId2"/>
    <p:sldLayoutId id="2147483905" r:id="rId3"/>
    <p:sldLayoutId id="2147483904" r:id="rId4"/>
    <p:sldLayoutId id="2147483903" r:id="rId5"/>
    <p:sldLayoutId id="2147483902" r:id="rId6"/>
    <p:sldLayoutId id="2147483901" r:id="rId7"/>
    <p:sldLayoutId id="2147483900" r:id="rId8"/>
    <p:sldLayoutId id="2147483899" r:id="rId9"/>
    <p:sldLayoutId id="2147483898" r:id="rId10"/>
    <p:sldLayoutId id="21474838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611938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Autore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i="1" dirty="0" err="1">
                <a:latin typeface="Arial" charset="0"/>
                <a:ea typeface="Arial" charset="0"/>
                <a:cs typeface="Arial" charset="0"/>
              </a:rPr>
              <a:t>Titolo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2012</a:t>
            </a:r>
          </a:p>
        </p:txBody>
      </p:sp>
      <p:pic>
        <p:nvPicPr>
          <p:cNvPr id="13315" name="Picture 2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92863" y="5946775"/>
            <a:ext cx="27511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093200" y="84582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8" r:id="rId2"/>
    <p:sldLayoutId id="2147483917" r:id="rId3"/>
    <p:sldLayoutId id="2147483916" r:id="rId4"/>
    <p:sldLayoutId id="2147483915" r:id="rId5"/>
    <p:sldLayoutId id="2147483914" r:id="rId6"/>
    <p:sldLayoutId id="2147483913" r:id="rId7"/>
    <p:sldLayoutId id="2147483912" r:id="rId8"/>
    <p:sldLayoutId id="2147483911" r:id="rId9"/>
    <p:sldLayoutId id="2147483910" r:id="rId10"/>
    <p:sldLayoutId id="2147483909" r:id="rId11"/>
    <p:sldLayoutId id="214748390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327775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2013</a:t>
            </a:r>
          </a:p>
        </p:txBody>
      </p:sp>
      <p:pic>
        <p:nvPicPr>
          <p:cNvPr id="26627" name="Picture 2"/>
          <p:cNvPicPr>
            <a:picLocks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93200" y="84582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950" y="6165850"/>
            <a:ext cx="20510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5" r:id="rId2"/>
    <p:sldLayoutId id="2147483924" r:id="rId3"/>
    <p:sldLayoutId id="2147483923" r:id="rId4"/>
    <p:sldLayoutId id="2147483922" r:id="rId5"/>
    <p:sldLayoutId id="2147483921" r:id="rId6"/>
    <p:sldLayoutId id="2147483920" r:id="rId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611938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>
                <a:latin typeface="Arial" charset="0"/>
                <a:ea typeface="Arial" charset="0"/>
                <a:cs typeface="Arial" charset="0"/>
              </a:rPr>
              <a:t>Autore, </a:t>
            </a:r>
            <a:r>
              <a:rPr lang="en-US" sz="800" i="1">
                <a:latin typeface="Arial" charset="0"/>
                <a:ea typeface="Arial" charset="0"/>
                <a:cs typeface="Arial" charset="0"/>
              </a:rPr>
              <a:t>Titolo</a:t>
            </a:r>
            <a:r>
              <a:rPr lang="en-US" sz="800">
                <a:latin typeface="Arial" charset="0"/>
                <a:ea typeface="Arial" charset="0"/>
                <a:cs typeface="Arial" charset="0"/>
              </a:rPr>
              <a:t> © Zanichelli editore 2012</a:t>
            </a:r>
          </a:p>
        </p:txBody>
      </p:sp>
      <p:pic>
        <p:nvPicPr>
          <p:cNvPr id="34819" name="Picture 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92863" y="5938838"/>
            <a:ext cx="275113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93200" y="84582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6" r:id="rId2"/>
    <p:sldLayoutId id="2147483935" r:id="rId3"/>
    <p:sldLayoutId id="2147483934" r:id="rId4"/>
    <p:sldLayoutId id="2147483933" r:id="rId5"/>
    <p:sldLayoutId id="2147483932" r:id="rId6"/>
    <p:sldLayoutId id="2147483931" r:id="rId7"/>
    <p:sldLayoutId id="2147483930" r:id="rId8"/>
    <p:sldLayoutId id="2147483929" r:id="rId9"/>
    <p:sldLayoutId id="2147483928" r:id="rId10"/>
    <p:sldLayoutId id="21474839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483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625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1"/>
          <p:cNvSpPr>
            <a:spLocks noGrp="1"/>
          </p:cNvSpPr>
          <p:nvPr>
            <p:ph type="ctrTitle"/>
          </p:nvPr>
        </p:nvSpPr>
        <p:spPr bwMode="auto">
          <a:xfrm>
            <a:off x="685800" y="1125538"/>
            <a:ext cx="7772400" cy="115411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BATTERI</a:t>
            </a:r>
          </a:p>
        </p:txBody>
      </p:sp>
      <p:sp>
        <p:nvSpPr>
          <p:cNvPr id="48130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1371600" y="3068638"/>
            <a:ext cx="6400800" cy="17526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Variabilità genetica: mutazioni e ricombinazioni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Ricombinazione batterica</a:t>
            </a:r>
          </a:p>
        </p:txBody>
      </p:sp>
      <p:sp>
        <p:nvSpPr>
          <p:cNvPr id="57346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639888"/>
            <a:ext cx="8229600" cy="4237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/>
              <a:t>Avviene fra “coppie” di partner con passaggio unidirezionale di DNA</a:t>
            </a:r>
          </a:p>
          <a:p>
            <a:pPr algn="ctr" eaLnBrk="1" hangingPunct="1">
              <a:buFont typeface="Gill Sans"/>
              <a:buNone/>
            </a:pPr>
            <a:r>
              <a:rPr lang="it-IT" smtClean="0"/>
              <a:t>batterio donatore </a:t>
            </a:r>
            <a:r>
              <a:rPr lang="it-IT" smtClean="0">
                <a:sym typeface="Wingdings" pitchFamily="2" charset="2"/>
              </a:rPr>
              <a:t> batterio accettore</a:t>
            </a:r>
          </a:p>
          <a:p>
            <a:pPr algn="ctr" eaLnBrk="1" hangingPunct="1">
              <a:buFont typeface="Gill Sans"/>
              <a:buNone/>
            </a:pPr>
            <a:endParaRPr lang="it-IT" sz="1600" smtClean="0"/>
          </a:p>
          <a:p>
            <a:pPr algn="ctr" eaLnBrk="1" hangingPunct="1">
              <a:buSzPct val="95000"/>
              <a:buFontTx/>
              <a:buChar char="•"/>
            </a:pPr>
            <a:r>
              <a:rPr lang="it-IT" smtClean="0"/>
              <a:t>coniugazione</a:t>
            </a:r>
          </a:p>
          <a:p>
            <a:pPr algn="ctr" eaLnBrk="1" hangingPunct="1">
              <a:buSzPct val="95000"/>
              <a:buFontTx/>
              <a:buChar char="•"/>
            </a:pPr>
            <a:r>
              <a:rPr lang="it-IT" smtClean="0"/>
              <a:t>trasformazione</a:t>
            </a:r>
          </a:p>
          <a:p>
            <a:pPr algn="ctr" eaLnBrk="1" hangingPunct="1">
              <a:buSzPct val="95000"/>
              <a:buFontTx/>
              <a:buChar char="•"/>
            </a:pPr>
            <a:r>
              <a:rPr lang="it-IT" smtClean="0"/>
              <a:t>trasduzione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Coniugazione batterica</a:t>
            </a:r>
          </a:p>
        </p:txBody>
      </p:sp>
      <p:sp>
        <p:nvSpPr>
          <p:cNvPr id="58370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smtClean="0"/>
              <a:t>Unione di 2 cellule compatibili  attraverso il </a:t>
            </a:r>
            <a:r>
              <a:rPr lang="it-IT" sz="2800" b="1" smtClean="0"/>
              <a:t>pilum F </a:t>
            </a:r>
            <a:r>
              <a:rPr lang="it-IT" sz="2800" smtClean="0"/>
              <a:t>(pilo sessuale, geneticamente determinato dal fattore F)</a:t>
            </a:r>
          </a:p>
          <a:p>
            <a:pPr eaLnBrk="1" hangingPunct="1"/>
            <a:r>
              <a:rPr lang="it-IT" sz="2800" smtClean="0"/>
              <a:t>Trasferimento di DNA  da  cellule </a:t>
            </a:r>
            <a:r>
              <a:rPr lang="it-IT" sz="2800" b="1" smtClean="0"/>
              <a:t>F </a:t>
            </a:r>
            <a:r>
              <a:rPr lang="it-IT" sz="2800" b="1" baseline="30000" smtClean="0"/>
              <a:t>+</a:t>
            </a:r>
            <a:r>
              <a:rPr lang="it-IT" sz="2800" smtClean="0"/>
              <a:t> (dotate di pilum F) a cellule </a:t>
            </a:r>
            <a:r>
              <a:rPr lang="it-IT" sz="2800" b="1" smtClean="0"/>
              <a:t>F</a:t>
            </a:r>
            <a:r>
              <a:rPr lang="it-IT" sz="2800" b="1" baseline="30000" smtClean="0"/>
              <a:t>- </a:t>
            </a:r>
          </a:p>
          <a:p>
            <a:pPr eaLnBrk="1" hangingPunct="1"/>
            <a:r>
              <a:rPr lang="it-IT" sz="2800" smtClean="0"/>
              <a:t>cellula </a:t>
            </a:r>
            <a:r>
              <a:rPr lang="it-IT" sz="2800" b="1" smtClean="0"/>
              <a:t>Hfr</a:t>
            </a:r>
            <a:r>
              <a:rPr lang="it-IT" sz="2800" smtClean="0"/>
              <a:t>: fattore F integrato nel cromosoma batterico</a:t>
            </a:r>
          </a:p>
          <a:p>
            <a:pPr eaLnBrk="1" hangingPunct="1"/>
            <a:r>
              <a:rPr lang="it-IT" sz="2800" smtClean="0"/>
              <a:t>Caso frequente: trasmissione antibioticoresistenza</a:t>
            </a:r>
            <a:endParaRPr lang="it-IT" baseline="300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Coniugazione batterica</a:t>
            </a:r>
          </a:p>
        </p:txBody>
      </p:sp>
      <p:pic>
        <p:nvPicPr>
          <p:cNvPr id="59394" name="Picture 5" descr="5-5-pag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488" y="1516063"/>
            <a:ext cx="56388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Batteri: trasformazione</a:t>
            </a:r>
          </a:p>
        </p:txBody>
      </p:sp>
      <p:sp>
        <p:nvSpPr>
          <p:cNvPr id="60418" name="Segnaposto contenuto 2"/>
          <p:cNvSpPr>
            <a:spLocks noGrp="1"/>
          </p:cNvSpPr>
          <p:nvPr>
            <p:ph idx="1"/>
          </p:nvPr>
        </p:nvSpPr>
        <p:spPr bwMode="auto">
          <a:xfrm>
            <a:off x="898525" y="2565400"/>
            <a:ext cx="7345363" cy="15843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Gill Sans"/>
              <a:buNone/>
            </a:pPr>
            <a:r>
              <a:rPr lang="it-IT" smtClean="0"/>
              <a:t>Acquisizione diretta da parte dei batteri di materiale genetico libero nell’ambiente</a:t>
            </a:r>
          </a:p>
          <a:p>
            <a:pPr eaLnBrk="1" hangingPunct="1">
              <a:buFont typeface="Gill Sans"/>
              <a:buNone/>
            </a:pPr>
            <a:endParaRPr lang="it-IT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Trasformazione</a:t>
            </a:r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2443163" y="1338263"/>
          <a:ext cx="4433887" cy="4899025"/>
        </p:xfrm>
        <a:graphic>
          <a:graphicData uri="http://schemas.openxmlformats.org/presentationml/2006/ole">
            <p:oleObj spid="_x0000_s61445" name="CorelPhotoPaint.Image.9" r:id="rId3" imgW="5477893" imgH="6053622" progId="CorelPhotoPaint.Image.9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Trasduzione</a:t>
            </a:r>
          </a:p>
        </p:txBody>
      </p:sp>
      <p:sp>
        <p:nvSpPr>
          <p:cNvPr id="62466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608263"/>
            <a:ext cx="8229600" cy="18288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Gill Sans"/>
              <a:buNone/>
            </a:pPr>
            <a:r>
              <a:rPr lang="it-IT" smtClean="0"/>
              <a:t>trasferimento di geni da un batterio a un altro con l’intervento di </a:t>
            </a:r>
            <a:r>
              <a:rPr lang="it-IT" b="1" smtClean="0"/>
              <a:t>virus batteriofagi  </a:t>
            </a:r>
            <a:r>
              <a:rPr lang="it-IT" smtClean="0"/>
              <a:t>vettori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Trasduzione </a:t>
            </a:r>
          </a:p>
        </p:txBody>
      </p:sp>
      <p:pic>
        <p:nvPicPr>
          <p:cNvPr id="63490" name="Picture 5" descr="5-7-pag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363" y="1041400"/>
            <a:ext cx="5224462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Ciclo litico e ciclo lisogeno</a:t>
            </a:r>
          </a:p>
        </p:txBody>
      </p:sp>
      <p:sp>
        <p:nvSpPr>
          <p:cNvPr id="6451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103438"/>
            <a:ext cx="8229600" cy="29813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Ciclo </a:t>
            </a:r>
            <a:r>
              <a:rPr lang="it-IT" b="1" smtClean="0"/>
              <a:t>litico</a:t>
            </a:r>
            <a:r>
              <a:rPr lang="it-IT" smtClean="0"/>
              <a:t>: l’infezione virale porta alla lisi della cellula ospite</a:t>
            </a:r>
          </a:p>
          <a:p>
            <a:pPr eaLnBrk="1" hangingPunct="1"/>
            <a:r>
              <a:rPr lang="it-IT" smtClean="0"/>
              <a:t>Ciclo </a:t>
            </a:r>
            <a:r>
              <a:rPr lang="it-IT" b="1" smtClean="0"/>
              <a:t>lisogeno</a:t>
            </a:r>
            <a:r>
              <a:rPr lang="it-IT" smtClean="0"/>
              <a:t>: il genoma del virus infettante viene replicato ad ogni riproduzione batterica, ma può attivarsi innescando la fase litica.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Ciclo litico e ciclo lisogeno</a:t>
            </a:r>
          </a:p>
        </p:txBody>
      </p:sp>
      <p:pic>
        <p:nvPicPr>
          <p:cNvPr id="65538" name="Picture 5" descr="12-4-pag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195388"/>
            <a:ext cx="5622925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Virus</a:t>
            </a:r>
          </a:p>
        </p:txBody>
      </p:sp>
      <p:sp>
        <p:nvSpPr>
          <p:cNvPr id="6656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412875"/>
            <a:ext cx="8229600" cy="39163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/>
              <a:t>Parassiti cellulari obbligati</a:t>
            </a:r>
          </a:p>
          <a:p>
            <a:pPr algn="ctr" eaLnBrk="1" hangingPunct="1">
              <a:buFont typeface="Gill Sans"/>
              <a:buNone/>
            </a:pPr>
            <a:endParaRPr lang="it-IT" sz="1400" smtClean="0"/>
          </a:p>
          <a:p>
            <a:pPr algn="ctr" eaLnBrk="1" hangingPunct="1">
              <a:buFont typeface="Gill Sans"/>
              <a:buNone/>
            </a:pPr>
            <a:r>
              <a:rPr lang="it-IT" smtClean="0"/>
              <a:t>Componenti virali:</a:t>
            </a:r>
          </a:p>
          <a:p>
            <a:pPr eaLnBrk="1" hangingPunct="1"/>
            <a:r>
              <a:rPr lang="it-IT" b="1" smtClean="0"/>
              <a:t>acido nucleico</a:t>
            </a:r>
            <a:r>
              <a:rPr lang="it-IT" smtClean="0"/>
              <a:t> (DNA o RNA, a singolo o doppio filamento)</a:t>
            </a:r>
          </a:p>
          <a:p>
            <a:pPr eaLnBrk="1" hangingPunct="1"/>
            <a:r>
              <a:rPr lang="it-IT" smtClean="0"/>
              <a:t>involucro proteico (</a:t>
            </a:r>
            <a:r>
              <a:rPr lang="it-IT" b="1" smtClean="0"/>
              <a:t>capside</a:t>
            </a:r>
            <a:r>
              <a:rPr lang="it-IT" smtClean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Genoma batterico</a:t>
            </a:r>
          </a:p>
        </p:txBody>
      </p:sp>
      <p:sp>
        <p:nvSpPr>
          <p:cNvPr id="4915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600" b="1" smtClean="0"/>
              <a:t>cromosoma</a:t>
            </a:r>
            <a:r>
              <a:rPr lang="it-IT" sz="2600" smtClean="0"/>
              <a:t>: molecola di DNA a doppia elica con struttura circolare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smtClean="0"/>
              <a:t>corredo genetico aploide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smtClean="0"/>
              <a:t>numero di geni variabile fra 3000 e 6000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smtClean="0"/>
              <a:t>geni continui (negli eucarioti: successione intercalare di geni codificanti e non codificanti)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smtClean="0"/>
              <a:t>istoni assenti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b="1" smtClean="0"/>
              <a:t>plasmidi</a:t>
            </a:r>
            <a:r>
              <a:rPr lang="it-IT" sz="2600" smtClean="0"/>
              <a:t>: piccoli elementi genetici extracromosomici di forma circolare formati da DNA bicatenario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Virus: tipi diversi</a:t>
            </a:r>
          </a:p>
        </p:txBody>
      </p:sp>
      <p:pic>
        <p:nvPicPr>
          <p:cNvPr id="67586" name="Picture 5" descr="12-1-pag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358900"/>
            <a:ext cx="5097462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Virus batteriofagi</a:t>
            </a:r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547688" y="1906588"/>
          <a:ext cx="8272462" cy="3241675"/>
        </p:xfrm>
        <a:graphic>
          <a:graphicData uri="http://schemas.openxmlformats.org/presentationml/2006/ole">
            <p:oleObj spid="_x0000_s68613" name="CorelPhotoPaint.Image.9" r:id="rId3" imgW="9355597" imgH="3666040" progId="CorelPhotoPaint.Image.9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7207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b="1" smtClean="0"/>
              <a:t>Duplicazione DNA batterico</a:t>
            </a:r>
          </a:p>
        </p:txBody>
      </p:sp>
      <p:pic>
        <p:nvPicPr>
          <p:cNvPr id="50178" name="Picture 5" descr="5-1-pag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112838"/>
            <a:ext cx="6661150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Batteri: variabilità genetica</a:t>
            </a:r>
          </a:p>
        </p:txBody>
      </p:sp>
      <p:sp>
        <p:nvSpPr>
          <p:cNvPr id="51202" name="Segnaposto contenuto 2"/>
          <p:cNvSpPr>
            <a:spLocks noGrp="1"/>
          </p:cNvSpPr>
          <p:nvPr>
            <p:ph idx="1"/>
          </p:nvPr>
        </p:nvSpPr>
        <p:spPr bwMode="auto">
          <a:xfrm>
            <a:off x="754063" y="1557338"/>
            <a:ext cx="7921625" cy="417671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300" smtClean="0"/>
              <a:t>comparsa di ceppi batterici geneticamente diversi dalle cellule da cui derivano</a:t>
            </a:r>
          </a:p>
          <a:p>
            <a:pPr eaLnBrk="1" hangingPunct="1">
              <a:lnSpc>
                <a:spcPct val="80000"/>
              </a:lnSpc>
            </a:pPr>
            <a:r>
              <a:rPr lang="it-IT" sz="2300" smtClean="0"/>
              <a:t>variabilità teoricamente inattesa nei batteri (riproduzione asessuale) </a:t>
            </a:r>
          </a:p>
          <a:p>
            <a:pPr algn="ctr" eaLnBrk="1" hangingPunct="1">
              <a:lnSpc>
                <a:spcPct val="80000"/>
              </a:lnSpc>
              <a:buFont typeface="Gill Sans"/>
              <a:buNone/>
            </a:pPr>
            <a:endParaRPr lang="it-IT" sz="2300" smtClean="0"/>
          </a:p>
          <a:p>
            <a:pPr algn="ctr" eaLnBrk="1" hangingPunct="1">
              <a:lnSpc>
                <a:spcPct val="80000"/>
              </a:lnSpc>
              <a:buFont typeface="Gill Sans"/>
              <a:buNone/>
            </a:pPr>
            <a:r>
              <a:rPr lang="it-IT" sz="2300" smtClean="0"/>
              <a:t>Origine del fenomeno:</a:t>
            </a:r>
          </a:p>
          <a:p>
            <a:pPr algn="ctr" eaLnBrk="1" hangingPunct="1">
              <a:lnSpc>
                <a:spcPct val="80000"/>
              </a:lnSpc>
              <a:buFont typeface="Gill Sans"/>
              <a:buNone/>
            </a:pPr>
            <a:endParaRPr lang="it-IT" sz="800" smtClean="0"/>
          </a:p>
          <a:p>
            <a:pPr eaLnBrk="1" hangingPunct="1">
              <a:lnSpc>
                <a:spcPct val="80000"/>
              </a:lnSpc>
            </a:pPr>
            <a:r>
              <a:rPr lang="it-IT" sz="2300" b="1" smtClean="0"/>
              <a:t>mutazioni </a:t>
            </a:r>
            <a:r>
              <a:rPr lang="it-IT" sz="2300" smtClean="0"/>
              <a:t> (cambiamenti nel DNA delle singole cellule)</a:t>
            </a:r>
          </a:p>
          <a:p>
            <a:pPr eaLnBrk="1" hangingPunct="1">
              <a:lnSpc>
                <a:spcPct val="80000"/>
              </a:lnSpc>
            </a:pPr>
            <a:r>
              <a:rPr lang="it-IT" sz="2300" b="1" smtClean="0"/>
              <a:t>ricombinazione </a:t>
            </a:r>
            <a:r>
              <a:rPr lang="it-IT" sz="2300" smtClean="0"/>
              <a:t>di caratteri (scambio di geni fra due cellule diverse)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Mutazioni</a:t>
            </a:r>
          </a:p>
        </p:txBody>
      </p:sp>
      <p:sp>
        <p:nvSpPr>
          <p:cNvPr id="52226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247900"/>
            <a:ext cx="8229600" cy="27654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/>
              <a:t>variazioni nella sequenza nucleotidica del DNA</a:t>
            </a:r>
          </a:p>
          <a:p>
            <a:pPr eaLnBrk="1" hangingPunct="1"/>
            <a:r>
              <a:rPr lang="it-IT" b="1" smtClean="0"/>
              <a:t>spontanee</a:t>
            </a:r>
          </a:p>
          <a:p>
            <a:pPr eaLnBrk="1" hangingPunct="1"/>
            <a:r>
              <a:rPr lang="it-IT" b="1" smtClean="0"/>
              <a:t>indotte </a:t>
            </a:r>
            <a:r>
              <a:rPr lang="it-IT" smtClean="0"/>
              <a:t>causate dall’azione di agenti mutageni chimici o fisici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Agenti mutageni</a:t>
            </a:r>
          </a:p>
        </p:txBody>
      </p:sp>
      <p:sp>
        <p:nvSpPr>
          <p:cNvPr id="53250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412875"/>
            <a:ext cx="8229600" cy="482441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b="1" smtClean="0"/>
              <a:t>fisici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it-IT" sz="2300" b="1" smtClean="0"/>
              <a:t>radiazioni UV 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it-IT" sz="2300" b="1" smtClean="0"/>
              <a:t>radiazioni ionizzanti </a:t>
            </a:r>
            <a:r>
              <a:rPr lang="it-IT" sz="2300" smtClean="0"/>
              <a:t>(raggi X - materiale radioattivo)</a:t>
            </a:r>
          </a:p>
          <a:p>
            <a:pPr eaLnBrk="1" hangingPunct="1">
              <a:lnSpc>
                <a:spcPct val="80000"/>
              </a:lnSpc>
            </a:pPr>
            <a:endParaRPr lang="it-IT" sz="9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b="1" smtClean="0"/>
              <a:t>chimici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it-IT" sz="2300" b="1" smtClean="0"/>
              <a:t>acido nitroso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it-IT" sz="2300" b="1" smtClean="0"/>
              <a:t>analoghi delle basi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it-IT" sz="2300" b="1" smtClean="0"/>
              <a:t>benzopirene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it-IT" sz="2300" b="1" smtClean="0"/>
              <a:t>coloranti acridinici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it-IT" sz="2300" b="1" smtClean="0"/>
              <a:t>agenti alchilanti</a:t>
            </a:r>
            <a:endParaRPr lang="it-IT" sz="23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Mutazioni: livello molecolare</a:t>
            </a:r>
          </a:p>
        </p:txBody>
      </p:sp>
      <p:sp>
        <p:nvSpPr>
          <p:cNvPr id="5427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SzPct val="95000"/>
              <a:buFontTx/>
              <a:buChar char="•"/>
            </a:pPr>
            <a:r>
              <a:rPr lang="it-IT" b="1" smtClean="0"/>
              <a:t>mutazioni puntiformi </a:t>
            </a:r>
            <a:r>
              <a:rPr lang="it-IT" smtClean="0"/>
              <a:t> (singoli nucleotidi)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mtClean="0"/>
              <a:t>		sostituzione nucleotidi</a:t>
            </a:r>
          </a:p>
          <a:p>
            <a:pPr eaLnBrk="1" hangingPunct="1">
              <a:lnSpc>
                <a:spcPct val="90000"/>
              </a:lnSpc>
              <a:buFont typeface="Gill Sans"/>
              <a:buNone/>
            </a:pPr>
            <a:r>
              <a:rPr lang="it-IT" smtClean="0"/>
              <a:t>		inserzione  nucleotidi</a:t>
            </a:r>
          </a:p>
          <a:p>
            <a:pPr eaLnBrk="1" hangingPunct="1">
              <a:lnSpc>
                <a:spcPct val="90000"/>
              </a:lnSpc>
              <a:buFont typeface="Gill Sans"/>
              <a:buNone/>
            </a:pPr>
            <a:r>
              <a:rPr lang="it-IT" smtClean="0"/>
              <a:t>		delezione nucleotidi</a:t>
            </a:r>
          </a:p>
          <a:p>
            <a:pPr eaLnBrk="1" hangingPunct="1">
              <a:lnSpc>
                <a:spcPct val="90000"/>
              </a:lnSpc>
              <a:buSzPct val="95000"/>
              <a:buFontTx/>
              <a:buChar char="•"/>
            </a:pPr>
            <a:r>
              <a:rPr lang="it-IT" b="1" smtClean="0"/>
              <a:t>mutazioni cromosomiche</a:t>
            </a:r>
            <a:r>
              <a:rPr lang="it-IT" smtClean="0"/>
              <a:t> (interi segmenti di DNA)</a:t>
            </a:r>
          </a:p>
          <a:p>
            <a:pPr eaLnBrk="1" hangingPunct="1">
              <a:lnSpc>
                <a:spcPct val="90000"/>
              </a:lnSpc>
              <a:buSzPct val="95000"/>
              <a:buFontTx/>
              <a:buChar char="•"/>
            </a:pPr>
            <a:r>
              <a:rPr lang="it-IT" b="1" smtClean="0"/>
              <a:t>mutazioni genomiche  </a:t>
            </a:r>
            <a:r>
              <a:rPr lang="it-IT" smtClean="0"/>
              <a:t>(aumento/diminuzione numero cromosomi)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Mutazioni cromosomiche</a:t>
            </a:r>
          </a:p>
        </p:txBody>
      </p:sp>
      <p:pic>
        <p:nvPicPr>
          <p:cNvPr id="55298" name="Picture 5" descr="5-3-pag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52513"/>
            <a:ext cx="393382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Mutanti batterici</a:t>
            </a:r>
          </a:p>
        </p:txBody>
      </p:sp>
      <p:sp>
        <p:nvSpPr>
          <p:cNvPr id="5632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52596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mutanti </a:t>
            </a:r>
            <a:r>
              <a:rPr lang="it-IT" b="1" smtClean="0"/>
              <a:t>antibiotico-resistenti </a:t>
            </a:r>
          </a:p>
          <a:p>
            <a:pPr eaLnBrk="1" hangingPunct="1"/>
            <a:r>
              <a:rPr lang="it-IT" smtClean="0"/>
              <a:t>mutanti </a:t>
            </a:r>
            <a:r>
              <a:rPr lang="it-IT" b="1" smtClean="0"/>
              <a:t>nutrizionali o auxotrofi</a:t>
            </a:r>
          </a:p>
          <a:p>
            <a:pPr eaLnBrk="1" hangingPunct="1"/>
            <a:r>
              <a:rPr lang="it-IT" smtClean="0"/>
              <a:t>mutanti</a:t>
            </a:r>
            <a:r>
              <a:rPr lang="it-IT" b="1" smtClean="0"/>
              <a:t> fago-resistenti</a:t>
            </a:r>
          </a:p>
          <a:p>
            <a:pPr eaLnBrk="1" hangingPunct="1"/>
            <a:r>
              <a:rPr lang="it-IT" b="1" smtClean="0"/>
              <a:t>aspetto/pigmentazione</a:t>
            </a:r>
            <a:r>
              <a:rPr lang="it-IT" smtClean="0"/>
              <a:t> colonie: da lisce a rugose (</a:t>
            </a:r>
            <a:r>
              <a:rPr lang="it-IT" b="1" smtClean="0"/>
              <a:t>S → R </a:t>
            </a:r>
            <a:r>
              <a:rPr lang="it-IT" smtClean="0"/>
              <a:t>in </a:t>
            </a:r>
            <a:r>
              <a:rPr lang="it-IT" i="1" smtClean="0"/>
              <a:t>Salmonella</a:t>
            </a:r>
            <a:r>
              <a:rPr lang="it-IT" smtClean="0"/>
              <a:t>)</a:t>
            </a:r>
          </a:p>
          <a:p>
            <a:pPr eaLnBrk="1" hangingPunct="1"/>
            <a:r>
              <a:rPr lang="it-IT" smtClean="0"/>
              <a:t>mutanti </a:t>
            </a:r>
            <a:r>
              <a:rPr lang="it-IT" b="1" smtClean="0"/>
              <a:t>antigenici</a:t>
            </a:r>
          </a:p>
          <a:p>
            <a:pPr eaLnBrk="1" hangingPunct="1"/>
            <a:r>
              <a:rPr lang="it-IT" smtClean="0"/>
              <a:t>capacità di </a:t>
            </a:r>
            <a:r>
              <a:rPr lang="it-IT" b="1" smtClean="0"/>
              <a:t>produzione capsula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o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zanichelli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zanichelli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eynote_zanichelli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3912</TotalTime>
  <Words>379</Words>
  <Application>Microsoft Office PowerPoint</Application>
  <PresentationFormat>Presentazione su schermo (4:3)</PresentationFormat>
  <Paragraphs>79</Paragraphs>
  <Slides>21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1" baseType="lpstr">
      <vt:lpstr>Arial</vt:lpstr>
      <vt:lpstr>ヒラギノ角ゴ ProN W3</vt:lpstr>
      <vt:lpstr>Gill Sans</vt:lpstr>
      <vt:lpstr>Calibri</vt:lpstr>
      <vt:lpstr>Wingdings</vt:lpstr>
      <vt:lpstr>logo</vt:lpstr>
      <vt:lpstr>zanichelli</vt:lpstr>
      <vt:lpstr>1_zanichelli</vt:lpstr>
      <vt:lpstr>keynote_zanichelli</vt:lpstr>
      <vt:lpstr>CorelPhotoPaint.Image.9</vt:lpstr>
      <vt:lpstr>BATTERI</vt:lpstr>
      <vt:lpstr>Genoma batterico</vt:lpstr>
      <vt:lpstr>Duplicazione DNA batterico</vt:lpstr>
      <vt:lpstr>Batteri: variabilità genetica</vt:lpstr>
      <vt:lpstr>Mutazioni</vt:lpstr>
      <vt:lpstr>Agenti mutageni</vt:lpstr>
      <vt:lpstr>Mutazioni: livello molecolare</vt:lpstr>
      <vt:lpstr>Mutazioni cromosomiche</vt:lpstr>
      <vt:lpstr>Mutanti batterici</vt:lpstr>
      <vt:lpstr>Ricombinazione batterica</vt:lpstr>
      <vt:lpstr>Coniugazione batterica</vt:lpstr>
      <vt:lpstr>Coniugazione batterica</vt:lpstr>
      <vt:lpstr>Batteri: trasformazione</vt:lpstr>
      <vt:lpstr>Trasformazione</vt:lpstr>
      <vt:lpstr>Trasduzione</vt:lpstr>
      <vt:lpstr>Trasduzione </vt:lpstr>
      <vt:lpstr>Ciclo litico e ciclo lisogeno</vt:lpstr>
      <vt:lpstr>Ciclo litico e ciclo lisogeno</vt:lpstr>
      <vt:lpstr>Virus</vt:lpstr>
      <vt:lpstr>Virus: tipi diversi</vt:lpstr>
      <vt:lpstr>Virus batteriofagi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BATTERI, VARIABILITA' GENETICA</dc:title>
  <dc:creator>Fanti</dc:creator>
  <cp:lastModifiedBy>USER</cp:lastModifiedBy>
  <cp:revision>2039</cp:revision>
  <dcterms:created xsi:type="dcterms:W3CDTF">2013-07-10T09:28:31Z</dcterms:created>
  <dcterms:modified xsi:type="dcterms:W3CDTF">2014-01-28T16:47:17Z</dcterms:modified>
</cp:coreProperties>
</file>